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5143500" cx="9144000"/>
  <p:notesSz cx="6858000" cy="9144000"/>
  <p:embeddedFontLst>
    <p:embeddedFont>
      <p:font typeface="Montserrat"/>
      <p:regular r:id="rId23"/>
      <p:bold r:id="rId24"/>
      <p:italic r:id="rId25"/>
      <p:boldItalic r:id="rId26"/>
    </p:embeddedFont>
    <p:embeddedFont>
      <p:font typeface="Baloo 2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9" roundtripDataSignature="AMtx7mgzn0VM8ooz1PVMkXEyu4N4r534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Montserrat-bold.fntdata"/><Relationship Id="rId23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boldItalic.fntdata"/><Relationship Id="rId25" Type="http://schemas.openxmlformats.org/officeDocument/2006/relationships/font" Target="fonts/Montserrat-italic.fntdata"/><Relationship Id="rId28" Type="http://schemas.openxmlformats.org/officeDocument/2006/relationships/font" Target="fonts/Baloo2-bold.fntdata"/><Relationship Id="rId27" Type="http://schemas.openxmlformats.org/officeDocument/2006/relationships/font" Target="fonts/Baloo2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/>
          <p:nvPr>
            <p:ph type="ctrTitle"/>
          </p:nvPr>
        </p:nvSpPr>
        <p:spPr>
          <a:xfrm>
            <a:off x="311708" y="744575"/>
            <a:ext cx="85206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3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21"/>
          <p:cNvSpPr txBox="1"/>
          <p:nvPr>
            <p:ph idx="1" type="body"/>
          </p:nvPr>
        </p:nvSpPr>
        <p:spPr>
          <a:xfrm>
            <a:off x="769950" y="1291550"/>
            <a:ext cx="7604100" cy="30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2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2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2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Relationship Id="rId4" Type="http://schemas.openxmlformats.org/officeDocument/2006/relationships/image" Target="../media/image17.png"/><Relationship Id="rId5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Relationship Id="rId4" Type="http://schemas.openxmlformats.org/officeDocument/2006/relationships/image" Target="../media/image18.png"/><Relationship Id="rId5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Relationship Id="rId4" Type="http://schemas.openxmlformats.org/officeDocument/2006/relationships/image" Target="../media/image26.png"/><Relationship Id="rId5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jp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7.png"/><Relationship Id="rId4" Type="http://schemas.openxmlformats.org/officeDocument/2006/relationships/image" Target="../media/image15.jpg"/><Relationship Id="rId5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png"/><Relationship Id="rId4" Type="http://schemas.openxmlformats.org/officeDocument/2006/relationships/image" Target="../media/image1.png"/><Relationship Id="rId9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18.png"/><Relationship Id="rId7" Type="http://schemas.openxmlformats.org/officeDocument/2006/relationships/image" Target="../media/image4.jpg"/><Relationship Id="rId8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png"/><Relationship Id="rId4" Type="http://schemas.openxmlformats.org/officeDocument/2006/relationships/image" Target="../media/image1.png"/><Relationship Id="rId5" Type="http://schemas.openxmlformats.org/officeDocument/2006/relationships/image" Target="../media/image25.png"/><Relationship Id="rId6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Relationship Id="rId4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11.jpg"/><Relationship Id="rId5" Type="http://schemas.openxmlformats.org/officeDocument/2006/relationships/image" Target="../media/image1.png"/><Relationship Id="rId6" Type="http://schemas.openxmlformats.org/officeDocument/2006/relationships/image" Target="../media/image12.jpg"/><Relationship Id="rId7" Type="http://schemas.openxmlformats.org/officeDocument/2006/relationships/image" Target="../media/image9.png"/><Relationship Id="rId8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1.png"/><Relationship Id="rId5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311708" y="744575"/>
            <a:ext cx="85206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t/>
            </a:r>
            <a:endParaRPr/>
          </a:p>
        </p:txBody>
      </p:sp>
      <p:sp>
        <p:nvSpPr>
          <p:cNvPr id="55" name="Google Shape;55;p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56" name="Google Shape;5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4395500" y="3449575"/>
            <a:ext cx="3821875" cy="99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 title="logo EL PULQUI COMPLETO SIN FONDO.png"/>
          <p:cNvPicPr preferRelativeResize="0"/>
          <p:nvPr/>
        </p:nvPicPr>
        <p:blipFill rotWithShape="1">
          <a:blip r:embed="rId5">
            <a:alphaModFix amt="70000"/>
          </a:blip>
          <a:srcRect b="0" l="0" r="0" t="0"/>
          <a:stretch/>
        </p:blipFill>
        <p:spPr>
          <a:xfrm>
            <a:off x="2032669" y="3907400"/>
            <a:ext cx="1759258" cy="393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666666">
                <a:alpha val="29803"/>
              </a:srgbClr>
            </a:outerShdw>
          </a:effectLst>
        </p:spPr>
      </p:pic>
      <p:sp>
        <p:nvSpPr>
          <p:cNvPr id="59" name="Google Shape;59;p1"/>
          <p:cNvSpPr txBox="1"/>
          <p:nvPr/>
        </p:nvSpPr>
        <p:spPr>
          <a:xfrm>
            <a:off x="823525" y="313750"/>
            <a:ext cx="2154900" cy="6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419" sz="30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Julio 2024</a:t>
            </a:r>
            <a:endParaRPr b="0" i="0" sz="30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" name="Google Shape;60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"/>
          <p:cNvSpPr txBox="1"/>
          <p:nvPr>
            <p:ph type="ctrTitle"/>
          </p:nvPr>
        </p:nvSpPr>
        <p:spPr>
          <a:xfrm>
            <a:off x="630301" y="1245675"/>
            <a:ext cx="7883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ts val="5200"/>
              <a:buNone/>
            </a:pPr>
            <a:r>
              <a:rPr b="1" lang="es-419" sz="30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L2/</a:t>
            </a:r>
            <a:r>
              <a:rPr b="1" lang="es-419" sz="24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 Generar un proyecto territorial urbano regional basado en el respeto al ambiente y la promoción de energías renovables. Que integre la infraestructura y conectividad.</a:t>
            </a:r>
            <a:endParaRPr b="1" sz="3000">
              <a:solidFill>
                <a:srgbClr val="F17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72" name="Google Shape;17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173" name="Google Shape;173;p10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0"/>
          <p:cNvSpPr txBox="1"/>
          <p:nvPr/>
        </p:nvSpPr>
        <p:spPr>
          <a:xfrm>
            <a:off x="369100" y="3000375"/>
            <a:ext cx="8229300" cy="10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-419" sz="17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Es necesario construir una visión estratégica de largo plazo del desarrollo de la Microrregión Centro Norte que permita compatibilizar la movilidad, el crecimiento y la competitividad.  </a:t>
            </a:r>
            <a:endParaRPr b="0" i="0" sz="19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/>
          </a:p>
        </p:txBody>
      </p:sp>
      <p:sp>
        <p:nvSpPr>
          <p:cNvPr id="180" name="Google Shape;180;p11"/>
          <p:cNvSpPr txBox="1"/>
          <p:nvPr/>
        </p:nvSpPr>
        <p:spPr>
          <a:xfrm>
            <a:off x="583600" y="1478525"/>
            <a:ext cx="7360200" cy="30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2100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Encuesta para optimizar la oferta y el uso de equipamientos complementarios en localidades no cabeceras.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2100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Recursos normativos ambientales para el desarrollo sostenible de las ciudades cabeceras y pequeñas localidades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2100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Estudio para la optimización del transporte público a nivel regional, microrregional y urbano.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11"/>
          <p:cNvSpPr txBox="1"/>
          <p:nvPr/>
        </p:nvSpPr>
        <p:spPr>
          <a:xfrm>
            <a:off x="821550" y="504450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82" name="Google Shape;182;p11"/>
          <p:cNvSpPr txBox="1"/>
          <p:nvPr/>
        </p:nvSpPr>
        <p:spPr>
          <a:xfrm>
            <a:off x="950700" y="1063375"/>
            <a:ext cx="2383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s-419" sz="2300" u="none" cap="none" strike="noStrike">
                <a:solidFill>
                  <a:srgbClr val="1DCF7E"/>
                </a:solidFill>
                <a:latin typeface="Baloo 2"/>
                <a:ea typeface="Baloo 2"/>
                <a:cs typeface="Baloo 2"/>
                <a:sym typeface="Baloo 2"/>
              </a:rPr>
              <a:t>Urbanismo</a:t>
            </a:r>
            <a:endParaRPr b="1" i="0" sz="2300" u="none" cap="none" strike="noStrike">
              <a:solidFill>
                <a:srgbClr val="1DC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83" name="Google Shape;183;p11"/>
          <p:cNvSpPr txBox="1"/>
          <p:nvPr/>
        </p:nvSpPr>
        <p:spPr>
          <a:xfrm>
            <a:off x="821550" y="0"/>
            <a:ext cx="958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L2/</a:t>
            </a:r>
            <a:r>
              <a:rPr b="1" i="0" lang="es-419" sz="24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12"/>
          <p:cNvPicPr preferRelativeResize="0"/>
          <p:nvPr/>
        </p:nvPicPr>
        <p:blipFill rotWithShape="1">
          <a:blip r:embed="rId4">
            <a:alphaModFix/>
          </a:blip>
          <a:srcRect b="12607" l="12898" r="12496" t="12913"/>
          <a:stretch/>
        </p:blipFill>
        <p:spPr>
          <a:xfrm>
            <a:off x="6183450" y="-100175"/>
            <a:ext cx="1859821" cy="173492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2"/>
          <p:cNvSpPr txBox="1"/>
          <p:nvPr/>
        </p:nvSpPr>
        <p:spPr>
          <a:xfrm>
            <a:off x="537775" y="1397250"/>
            <a:ext cx="7655700" cy="30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0000" lvl="0" marL="4500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es-419" sz="19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4. </a:t>
            </a: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Completamiento de la Autovía Rn N° 5 Tramo Suipacha-Chivilcoy-Alberti-Bragado y Obras Complementarias.</a:t>
            </a:r>
            <a:endParaRPr b="0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0000" lvl="0" marL="4500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es-419" sz="19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5. </a:t>
            </a: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Pavimentación de la ruta provincial N°40 entre los tramos 25 de Mayo – Norberto de la Riestra y Pedernales, ruta provincial N°41 y obras complementarias.</a:t>
            </a:r>
            <a:endParaRPr b="0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0000" lvl="0" marL="450000" marR="74295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es-419" sz="19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6. </a:t>
            </a: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Implementación de Programas Regionales para mejorar la Provisión, Velocidad Y Estabilidad de la Conectividad Digital en Localidades No Cabeceras.</a:t>
            </a:r>
            <a:endParaRPr b="0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91" name="Google Shape;191;p12"/>
          <p:cNvSpPr txBox="1"/>
          <p:nvPr/>
        </p:nvSpPr>
        <p:spPr>
          <a:xfrm>
            <a:off x="894925" y="491775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92" name="Google Shape;192;p12"/>
          <p:cNvSpPr txBox="1"/>
          <p:nvPr/>
        </p:nvSpPr>
        <p:spPr>
          <a:xfrm>
            <a:off x="738250" y="0"/>
            <a:ext cx="300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L2/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12"/>
          <p:cNvSpPr txBox="1"/>
          <p:nvPr/>
        </p:nvSpPr>
        <p:spPr>
          <a:xfrm>
            <a:off x="1046500" y="1063250"/>
            <a:ext cx="2383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s-419" sz="2300" u="none" cap="none" strike="noStrike">
                <a:solidFill>
                  <a:srgbClr val="1DCF7E"/>
                </a:solidFill>
                <a:latin typeface="Baloo 2"/>
                <a:ea typeface="Baloo 2"/>
                <a:cs typeface="Baloo 2"/>
                <a:sym typeface="Baloo 2"/>
              </a:rPr>
              <a:t>Infraestructura</a:t>
            </a:r>
            <a:endParaRPr b="1" i="0" sz="2300" u="none" cap="none" strike="noStrike">
              <a:solidFill>
                <a:srgbClr val="1DC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13"/>
          <p:cNvPicPr preferRelativeResize="0"/>
          <p:nvPr/>
        </p:nvPicPr>
        <p:blipFill rotWithShape="1">
          <a:blip r:embed="rId4">
            <a:alphaModFix/>
          </a:blip>
          <a:srcRect b="0" l="0" r="0" t="5864"/>
          <a:stretch/>
        </p:blipFill>
        <p:spPr>
          <a:xfrm>
            <a:off x="5383600" y="-284850"/>
            <a:ext cx="2802900" cy="2467500"/>
          </a:xfrm>
          <a:prstGeom prst="round2SameRect">
            <a:avLst>
              <a:gd fmla="val 16667" name="adj1"/>
              <a:gd fmla="val 1877" name="adj2"/>
            </a:avLst>
          </a:prstGeom>
          <a:noFill/>
          <a:ln>
            <a:noFill/>
          </a:ln>
        </p:spPr>
      </p:pic>
      <p:sp>
        <p:nvSpPr>
          <p:cNvPr id="199" name="Google Shape;19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sp>
        <p:nvSpPr>
          <p:cNvPr id="200" name="Google Shape;200;p13"/>
          <p:cNvSpPr txBox="1"/>
          <p:nvPr/>
        </p:nvSpPr>
        <p:spPr>
          <a:xfrm>
            <a:off x="535775" y="1700725"/>
            <a:ext cx="7360200" cy="25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0000" lvl="0" marL="4500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7.</a:t>
            </a: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Territorio Periurbano como oportunidad en Ciudades Cabeceras. Proyecto: Producción, comercialización y consumo de alimentos saludables, regulando el uso y aplicación de productos fitosanitarios en los periurbanos de las ciudades cabeceras.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0000" lvl="0" marL="450000" marR="74295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8.</a:t>
            </a: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Programa de Promoción de Energía Renovables.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13"/>
          <p:cNvSpPr txBox="1"/>
          <p:nvPr/>
        </p:nvSpPr>
        <p:spPr>
          <a:xfrm>
            <a:off x="871125" y="456600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202" name="Google Shape;202;p13"/>
          <p:cNvSpPr txBox="1"/>
          <p:nvPr/>
        </p:nvSpPr>
        <p:spPr>
          <a:xfrm>
            <a:off x="821550" y="0"/>
            <a:ext cx="821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L2/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13"/>
          <p:cNvSpPr txBox="1"/>
          <p:nvPr/>
        </p:nvSpPr>
        <p:spPr>
          <a:xfrm>
            <a:off x="1014025" y="1159075"/>
            <a:ext cx="2631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s-419" sz="2100" u="none" cap="none" strike="noStrike">
                <a:solidFill>
                  <a:srgbClr val="1DCF7E"/>
                </a:solidFill>
                <a:latin typeface="Baloo 2"/>
                <a:ea typeface="Baloo 2"/>
                <a:cs typeface="Baloo 2"/>
                <a:sym typeface="Baloo 2"/>
              </a:rPr>
              <a:t>Socioambiental</a:t>
            </a:r>
            <a:endParaRPr b="1" i="0" sz="1800" u="none" cap="none" strike="noStrike">
              <a:solidFill>
                <a:srgbClr val="1DC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4"/>
          <p:cNvSpPr txBox="1"/>
          <p:nvPr>
            <p:ph idx="1" type="body"/>
          </p:nvPr>
        </p:nvSpPr>
        <p:spPr>
          <a:xfrm>
            <a:off x="549750" y="2159225"/>
            <a:ext cx="7922700" cy="22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s-419" sz="2600">
                <a:solidFill>
                  <a:srgbClr val="92D050"/>
                </a:solidFill>
                <a:latin typeface="Baloo 2"/>
                <a:ea typeface="Baloo 2"/>
                <a:cs typeface="Baloo 2"/>
                <a:sym typeface="Baloo 2"/>
              </a:rPr>
              <a:t>Objetivos:</a:t>
            </a:r>
            <a:endParaRPr b="1" sz="2600">
              <a:solidFill>
                <a:srgbClr val="92D050"/>
              </a:solidFill>
              <a:latin typeface="Baloo 2"/>
              <a:ea typeface="Baloo 2"/>
              <a:cs typeface="Baloo 2"/>
              <a:sym typeface="Baloo 2"/>
            </a:endParaRPr>
          </a:p>
          <a:p>
            <a:pPr indent="-361950" lvl="0" marL="457200" marR="74295" rtl="0" algn="just">
              <a:lnSpc>
                <a:spcPct val="107916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■"/>
            </a:pPr>
            <a:r>
              <a:rPr lang="es-419" sz="2100">
                <a:solidFill>
                  <a:schemeClr val="dk1"/>
                </a:solidFill>
              </a:rPr>
              <a:t>Generar condiciones para el desarrollo de nuevas actividades derivadas de la agroindustria.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marR="74295" rtl="0" algn="just">
              <a:lnSpc>
                <a:spcPct val="107916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■"/>
            </a:pPr>
            <a:r>
              <a:rPr lang="es-419" sz="2100">
                <a:solidFill>
                  <a:schemeClr val="dk1"/>
                </a:solidFill>
              </a:rPr>
              <a:t>Fomentar la creación de empleo y la capacitación de las personas.</a:t>
            </a:r>
            <a:endParaRPr sz="3200">
              <a:solidFill>
                <a:schemeClr val="dk1"/>
              </a:solidFill>
            </a:endParaRPr>
          </a:p>
        </p:txBody>
      </p:sp>
      <p:pic>
        <p:nvPicPr>
          <p:cNvPr id="209" name="Google Shape;209;p14"/>
          <p:cNvPicPr preferRelativeResize="0"/>
          <p:nvPr/>
        </p:nvPicPr>
        <p:blipFill rotWithShape="1">
          <a:blip r:embed="rId4">
            <a:alphaModFix/>
          </a:blip>
          <a:srcRect b="8264" l="0" r="14660" t="0"/>
          <a:stretch/>
        </p:blipFill>
        <p:spPr>
          <a:xfrm>
            <a:off x="6357450" y="1468350"/>
            <a:ext cx="1847925" cy="132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4"/>
          <p:cNvSpPr txBox="1"/>
          <p:nvPr>
            <p:ph type="title"/>
          </p:nvPr>
        </p:nvSpPr>
        <p:spPr>
          <a:xfrm>
            <a:off x="868275" y="760425"/>
            <a:ext cx="7604100" cy="16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7429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-419" sz="29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L3/ Consolidar al sector agrícola y agroindustrial como motor productivo de la microrregión. Desarrollar las tecnologías e innovación aplicadas a la producción.</a:t>
            </a:r>
            <a:endParaRPr b="1" sz="2300">
              <a:solidFill>
                <a:srgbClr val="F17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211" name="Google Shape;21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212" name="Google Shape;212;p14"/>
          <p:cNvPicPr preferRelativeResize="0"/>
          <p:nvPr/>
        </p:nvPicPr>
        <p:blipFill rotWithShape="1">
          <a:blip r:embed="rId5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218" name="Google Shape;218;p15"/>
          <p:cNvSpPr txBox="1"/>
          <p:nvPr/>
        </p:nvSpPr>
        <p:spPr>
          <a:xfrm>
            <a:off x="619125" y="2272225"/>
            <a:ext cx="73602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0000" spcFirstLastPara="1" rIns="91425" wrap="square" tIns="91425">
            <a:spAutoFit/>
          </a:bodyPr>
          <a:lstStyle/>
          <a:p>
            <a:pPr indent="-269999" lvl="0" marL="269999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1.</a:t>
            </a: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Estudio de Prefactibilidad de Construcción de una Planta de Biodiésel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9999" lvl="0" marL="269999" marR="74295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1DCF7E"/>
                </a:solidFill>
                <a:latin typeface="Montserrat"/>
                <a:ea typeface="Montserrat"/>
                <a:cs typeface="Montserrat"/>
                <a:sym typeface="Montserrat"/>
              </a:rPr>
              <a:t>2.</a:t>
            </a: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Programa de fomento a la producción de Biodiesel para pequeños productores.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9" name="Google Shape;219;p15"/>
          <p:cNvSpPr txBox="1"/>
          <p:nvPr/>
        </p:nvSpPr>
        <p:spPr>
          <a:xfrm>
            <a:off x="930650" y="1099525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220" name="Google Shape;220;p15"/>
          <p:cNvSpPr txBox="1"/>
          <p:nvPr/>
        </p:nvSpPr>
        <p:spPr>
          <a:xfrm>
            <a:off x="930650" y="202425"/>
            <a:ext cx="821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L3/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74025" y="848925"/>
            <a:ext cx="2205300" cy="15126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6"/>
          <p:cNvSpPr txBox="1"/>
          <p:nvPr/>
        </p:nvSpPr>
        <p:spPr>
          <a:xfrm>
            <a:off x="616500" y="2480675"/>
            <a:ext cx="79110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marR="74295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■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Dar tratamiento a los residuos de la producción agrícola: Fitosanitarios.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7429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■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Aplicar los principios de la Economía Circular como Estrategia Emergente de Acción Climática 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■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Trabajar en la conservación de la Biodiversidad.</a:t>
            </a:r>
            <a:endParaRPr b="0" i="0" sz="2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16"/>
          <p:cNvSpPr txBox="1"/>
          <p:nvPr>
            <p:ph type="ctrTitle"/>
          </p:nvPr>
        </p:nvSpPr>
        <p:spPr>
          <a:xfrm>
            <a:off x="547650" y="337575"/>
            <a:ext cx="8048700" cy="200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419" sz="28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</a:t>
            </a:r>
            <a:r>
              <a:rPr b="1" lang="es-419" sz="32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4/</a:t>
            </a:r>
            <a:r>
              <a:rPr b="1" lang="es-419" sz="29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 Promover los principios de la economía circular, la gestión sostenible de residuos y la reutilización de materiales en los sistemas metabólicos y de eliminación de residuos urbanos. </a:t>
            </a:r>
            <a:endParaRPr b="1" sz="3400">
              <a:solidFill>
                <a:srgbClr val="F17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228" name="Google Shape;228;p16"/>
          <p:cNvPicPr preferRelativeResize="0"/>
          <p:nvPr/>
        </p:nvPicPr>
        <p:blipFill rotWithShape="1">
          <a:blip r:embed="rId4">
            <a:alphaModFix/>
          </a:blip>
          <a:srcRect b="22930" l="18317" r="17024" t="21933"/>
          <a:stretch/>
        </p:blipFill>
        <p:spPr>
          <a:xfrm>
            <a:off x="7585950" y="3489624"/>
            <a:ext cx="1435200" cy="1173600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229" name="Google Shape;22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230" name="Google Shape;230;p16"/>
          <p:cNvPicPr preferRelativeResize="0"/>
          <p:nvPr/>
        </p:nvPicPr>
        <p:blipFill rotWithShape="1">
          <a:blip r:embed="rId5">
            <a:alphaModFix/>
          </a:blip>
          <a:srcRect b="9705" l="10626" r="0" t="0"/>
          <a:stretch/>
        </p:blipFill>
        <p:spPr>
          <a:xfrm>
            <a:off x="5027741" y="4633325"/>
            <a:ext cx="1742684" cy="45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6"/>
          <p:cNvSpPr txBox="1"/>
          <p:nvPr/>
        </p:nvSpPr>
        <p:spPr>
          <a:xfrm>
            <a:off x="616500" y="2194925"/>
            <a:ext cx="2083500" cy="34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s-419" sz="2600" u="none" cap="none" strike="noStrike">
                <a:solidFill>
                  <a:srgbClr val="92D050"/>
                </a:solidFill>
                <a:latin typeface="Baloo 2"/>
                <a:ea typeface="Baloo 2"/>
                <a:cs typeface="Baloo 2"/>
                <a:sym typeface="Baloo 2"/>
              </a:rPr>
              <a:t>Objetivos:</a:t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72750" y="3132775"/>
            <a:ext cx="4771250" cy="2165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238" name="Google Shape;238;p17"/>
          <p:cNvPicPr preferRelativeResize="0"/>
          <p:nvPr/>
        </p:nvPicPr>
        <p:blipFill rotWithShape="1">
          <a:blip r:embed="rId5">
            <a:alphaModFix/>
          </a:blip>
          <a:srcRect b="9705" l="10626" r="0" t="0"/>
          <a:stretch/>
        </p:blipFill>
        <p:spPr>
          <a:xfrm>
            <a:off x="5027741" y="4633325"/>
            <a:ext cx="1742684" cy="45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7"/>
          <p:cNvSpPr txBox="1"/>
          <p:nvPr/>
        </p:nvSpPr>
        <p:spPr>
          <a:xfrm>
            <a:off x="666750" y="1415850"/>
            <a:ext cx="7610100" cy="23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marR="74295" rtl="0" algn="just">
              <a:lnSpc>
                <a:spcPct val="107916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1900"/>
              <a:buFont typeface="Arial"/>
              <a:buAutoNum type="arabicPeriod"/>
            </a:pP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Creación de Centros de Almacenamiento Transitorio para los envases de Fitosanitarios</a:t>
            </a:r>
            <a:endParaRPr b="0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9250" lvl="0" marL="457200" marR="74295" rtl="0" algn="just">
              <a:lnSpc>
                <a:spcPct val="107916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1900"/>
              <a:buFont typeface="Arial"/>
              <a:buAutoNum type="arabicPeriod"/>
            </a:pP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Gestión integral e inclusiva de residuos sólidos urbanos.</a:t>
            </a:r>
            <a:endParaRPr b="0" i="0" sz="19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9250" lvl="0" marL="457200" marR="74295" rtl="0" algn="just">
              <a:lnSpc>
                <a:spcPct val="107916"/>
              </a:lnSpc>
              <a:spcBef>
                <a:spcPts val="1000"/>
              </a:spcBef>
              <a:spcAft>
                <a:spcPts val="1000"/>
              </a:spcAft>
              <a:buClr>
                <a:srgbClr val="1DCF7E"/>
              </a:buClr>
              <a:buSzPts val="1900"/>
              <a:buFont typeface="Arial"/>
              <a:buAutoNum type="arabicPeriod"/>
            </a:pPr>
            <a:r>
              <a:rPr b="0" i="0" lang="es-419" sz="1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Programa Para La Promoción La Conservación De La Biodiversidad. Creación De Corredores Biológicos En El Río Salado</a:t>
            </a:r>
            <a:endParaRPr b="0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7"/>
          <p:cNvSpPr txBox="1"/>
          <p:nvPr/>
        </p:nvSpPr>
        <p:spPr>
          <a:xfrm>
            <a:off x="991450" y="682800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241" name="Google Shape;241;p17"/>
          <p:cNvSpPr txBox="1"/>
          <p:nvPr/>
        </p:nvSpPr>
        <p:spPr>
          <a:xfrm>
            <a:off x="726275" y="0"/>
            <a:ext cx="9915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419" sz="28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</a:t>
            </a:r>
            <a:r>
              <a:rPr b="1" i="0" lang="es-419" sz="32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4/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247" name="Google Shape;247;p18"/>
          <p:cNvSpPr txBox="1"/>
          <p:nvPr>
            <p:ph idx="1" type="body"/>
          </p:nvPr>
        </p:nvSpPr>
        <p:spPr>
          <a:xfrm>
            <a:off x="769950" y="1291550"/>
            <a:ext cx="7604100" cy="30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48" name="Google Shape;24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250" name="Google Shape;250;p18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6885116" y="4607975"/>
            <a:ext cx="1742684" cy="45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8"/>
          <p:cNvSpPr txBox="1"/>
          <p:nvPr/>
        </p:nvSpPr>
        <p:spPr>
          <a:xfrm>
            <a:off x="4871650" y="2575950"/>
            <a:ext cx="3960600" cy="14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00"/>
              <a:buFont typeface="Arial"/>
              <a:buNone/>
            </a:pPr>
            <a:r>
              <a:rPr b="1" i="0" lang="es-419" sz="78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Gracias!</a:t>
            </a:r>
            <a:endParaRPr b="1" i="0" sz="83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2" title="URB  (1) Elaboración propia.jpeg"/>
          <p:cNvPicPr preferRelativeResize="0"/>
          <p:nvPr/>
        </p:nvPicPr>
        <p:blipFill rotWithShape="1">
          <a:blip r:embed="rId4">
            <a:alphaModFix/>
          </a:blip>
          <a:srcRect b="0" l="21061" r="20351" t="0"/>
          <a:stretch/>
        </p:blipFill>
        <p:spPr>
          <a:xfrm>
            <a:off x="4645450" y="1417463"/>
            <a:ext cx="2619377" cy="31610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"/>
          <p:cNvSpPr txBox="1"/>
          <p:nvPr/>
        </p:nvSpPr>
        <p:spPr>
          <a:xfrm>
            <a:off x="835400" y="706650"/>
            <a:ext cx="8060700" cy="14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s-419" sz="34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Alcanzar el Desarrollo Sostenible es un objetivo deseable en todo el territorio bonaerense. </a:t>
            </a:r>
            <a:endParaRPr b="0" i="0" sz="3400" u="none" cap="none" strike="noStrike">
              <a:solidFill>
                <a:srgbClr val="F17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67" name="Google Shape;67;p2"/>
          <p:cNvSpPr txBox="1"/>
          <p:nvPr/>
        </p:nvSpPr>
        <p:spPr>
          <a:xfrm>
            <a:off x="930675" y="2028250"/>
            <a:ext cx="39054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-419" sz="19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En el particular se presenta el resultado del trabajo sobre la Microrregión Centro Norte que integran los Municipios de CHIVILCOY, ALBERTI. 25 DE MAYO, NAVARRO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69" name="Google Shape;69;p2"/>
          <p:cNvPicPr preferRelativeResize="0"/>
          <p:nvPr/>
        </p:nvPicPr>
        <p:blipFill rotWithShape="1">
          <a:blip r:embed="rId5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"/>
          <p:cNvSpPr txBox="1"/>
          <p:nvPr>
            <p:ph type="title"/>
          </p:nvPr>
        </p:nvSpPr>
        <p:spPr>
          <a:xfrm>
            <a:off x="1014025" y="637725"/>
            <a:ext cx="3060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-419" sz="2820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EJES DE TRABAJO</a:t>
            </a:r>
            <a:endParaRPr b="1" sz="2820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75" name="Google Shape;7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5027741" y="4633325"/>
            <a:ext cx="1742684" cy="45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6275" y="1334027"/>
            <a:ext cx="1178385" cy="106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3"/>
          <p:cNvPicPr preferRelativeResize="0"/>
          <p:nvPr/>
        </p:nvPicPr>
        <p:blipFill rotWithShape="1">
          <a:blip r:embed="rId6">
            <a:alphaModFix/>
          </a:blip>
          <a:srcRect b="22930" l="18317" r="17024" t="21933"/>
          <a:stretch/>
        </p:blipFill>
        <p:spPr>
          <a:xfrm>
            <a:off x="6770425" y="1242299"/>
            <a:ext cx="1435200" cy="1173600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7">
            <a:alphaModFix/>
          </a:blip>
          <a:srcRect b="12742" l="16600" r="16593" t="17818"/>
          <a:stretch/>
        </p:blipFill>
        <p:spPr>
          <a:xfrm>
            <a:off x="3817725" y="1210425"/>
            <a:ext cx="1128882" cy="117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"/>
          <p:cNvPicPr preferRelativeResize="0"/>
          <p:nvPr/>
        </p:nvPicPr>
        <p:blipFill rotWithShape="1">
          <a:blip r:embed="rId8">
            <a:alphaModFix/>
          </a:blip>
          <a:srcRect b="12148" l="14655" r="24357" t="13268"/>
          <a:stretch/>
        </p:blipFill>
        <p:spPr>
          <a:xfrm>
            <a:off x="2488238" y="2234300"/>
            <a:ext cx="738635" cy="124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3"/>
          <p:cNvPicPr preferRelativeResize="0"/>
          <p:nvPr/>
        </p:nvPicPr>
        <p:blipFill rotWithShape="1">
          <a:blip r:embed="rId9">
            <a:alphaModFix/>
          </a:blip>
          <a:srcRect b="12607" l="12898" r="12496" t="12913"/>
          <a:stretch/>
        </p:blipFill>
        <p:spPr>
          <a:xfrm>
            <a:off x="5332827" y="2531951"/>
            <a:ext cx="1178375" cy="109922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3"/>
          <p:cNvSpPr txBox="1"/>
          <p:nvPr/>
        </p:nvSpPr>
        <p:spPr>
          <a:xfrm>
            <a:off x="597300" y="2468775"/>
            <a:ext cx="167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Pensar como Región</a:t>
            </a:r>
            <a:endParaRPr b="1" i="0" sz="14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3"/>
          <p:cNvSpPr txBox="1"/>
          <p:nvPr/>
        </p:nvSpPr>
        <p:spPr>
          <a:xfrm>
            <a:off x="3439000" y="2408213"/>
            <a:ext cx="167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Producción y Empleo</a:t>
            </a:r>
            <a:endParaRPr b="1" i="0" sz="14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3"/>
          <p:cNvSpPr txBox="1"/>
          <p:nvPr/>
        </p:nvSpPr>
        <p:spPr>
          <a:xfrm>
            <a:off x="2139963" y="3501875"/>
            <a:ext cx="1435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Ciencia, Tecnología e Innovación</a:t>
            </a:r>
            <a:endParaRPr b="1" i="0" sz="14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3"/>
          <p:cNvSpPr txBox="1"/>
          <p:nvPr/>
        </p:nvSpPr>
        <p:spPr>
          <a:xfrm>
            <a:off x="5082613" y="3631175"/>
            <a:ext cx="167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Urbanismo e Infraestructura</a:t>
            </a:r>
            <a:endParaRPr b="1" i="0" sz="14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3"/>
          <p:cNvSpPr txBox="1"/>
          <p:nvPr/>
        </p:nvSpPr>
        <p:spPr>
          <a:xfrm>
            <a:off x="6706550" y="2468775"/>
            <a:ext cx="167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Ambiente y sostenibilidad</a:t>
            </a:r>
            <a:endParaRPr b="1" i="0" sz="14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"/>
          <p:cNvSpPr txBox="1"/>
          <p:nvPr>
            <p:ph type="title"/>
          </p:nvPr>
        </p:nvSpPr>
        <p:spPr>
          <a:xfrm>
            <a:off x="1383100" y="1453513"/>
            <a:ext cx="6691200" cy="106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9803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419" sz="1900"/>
              <a:t>El punto de partida  para proyectar futuro es contar con una herramienta que ordene regionalmente las acciones y esfuerzos individuales de los Municipios</a:t>
            </a:r>
            <a:endParaRPr sz="1900"/>
          </a:p>
        </p:txBody>
      </p:sp>
      <p:sp>
        <p:nvSpPr>
          <p:cNvPr id="92" name="Google Shape;92;p4"/>
          <p:cNvSpPr txBox="1"/>
          <p:nvPr>
            <p:ph idx="1" type="body"/>
          </p:nvPr>
        </p:nvSpPr>
        <p:spPr>
          <a:xfrm>
            <a:off x="3573625" y="2677925"/>
            <a:ext cx="35364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419"/>
              <a:t>OFRECE UNA ESTRATEGIA </a:t>
            </a:r>
            <a:endParaRPr b="1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b="1" lang="es-419"/>
              <a:t>AUNA ESFUERZOS </a:t>
            </a:r>
            <a:endParaRPr b="1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b="1" lang="es-419"/>
              <a:t>CONGREGA INTERESES</a:t>
            </a:r>
            <a:endParaRPr b="1"/>
          </a:p>
        </p:txBody>
      </p:sp>
      <p:sp>
        <p:nvSpPr>
          <p:cNvPr id="93" name="Google Shape;93;p4"/>
          <p:cNvSpPr/>
          <p:nvPr/>
        </p:nvSpPr>
        <p:spPr>
          <a:xfrm>
            <a:off x="3109525" y="2571750"/>
            <a:ext cx="357300" cy="17544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00B8B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B8B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4"/>
          <p:cNvSpPr txBox="1"/>
          <p:nvPr/>
        </p:nvSpPr>
        <p:spPr>
          <a:xfrm>
            <a:off x="1383100" y="2957975"/>
            <a:ext cx="17427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s-419" sz="2200" u="none" cap="none" strike="noStrike">
                <a:solidFill>
                  <a:srgbClr val="00B8B0"/>
                </a:solidFill>
                <a:latin typeface="Baloo 2"/>
                <a:ea typeface="Baloo 2"/>
                <a:cs typeface="Baloo 2"/>
                <a:sym typeface="Baloo 2"/>
              </a:rPr>
              <a:t>AGENDA DE </a:t>
            </a:r>
            <a:r>
              <a:rPr b="1" i="0" lang="es-419" sz="2100" u="none" cap="none" strike="noStrike">
                <a:solidFill>
                  <a:srgbClr val="00B8B0"/>
                </a:solidFill>
                <a:latin typeface="Baloo 2"/>
                <a:ea typeface="Baloo 2"/>
                <a:cs typeface="Baloo 2"/>
                <a:sym typeface="Baloo 2"/>
              </a:rPr>
              <a:t>PROYECTOS</a:t>
            </a:r>
            <a:endParaRPr b="1" i="0" sz="2100" u="none" cap="none" strike="noStrike">
              <a:solidFill>
                <a:srgbClr val="00B8B0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95" name="Google Shape;9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96" name="Google Shape;96;p4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5027741" y="4633325"/>
            <a:ext cx="1742684" cy="4534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4"/>
          <p:cNvSpPr txBox="1"/>
          <p:nvPr/>
        </p:nvSpPr>
        <p:spPr>
          <a:xfrm>
            <a:off x="1666800" y="813775"/>
            <a:ext cx="5810400" cy="5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s-419" sz="23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CRE</a:t>
            </a:r>
            <a:r>
              <a:rPr b="1" i="0" lang="es-419" sz="2300" u="none" cap="none" strike="noStrike">
                <a:solidFill>
                  <a:srgbClr val="FF7D7C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AR REGIONES PARA DESARROLLARNOS</a:t>
            </a:r>
            <a:endParaRPr b="1" i="0" sz="2300" u="none" cap="none" strike="noStrike">
              <a:solidFill>
                <a:srgbClr val="FF7D7C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0" y="1910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/>
          </a:p>
        </p:txBody>
      </p:sp>
      <p:pic>
        <p:nvPicPr>
          <p:cNvPr id="104" name="Google Shape;104;p5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5"/>
          <p:cNvSpPr/>
          <p:nvPr/>
        </p:nvSpPr>
        <p:spPr>
          <a:xfrm>
            <a:off x="826425" y="1291550"/>
            <a:ext cx="1950600" cy="881100"/>
          </a:xfrm>
          <a:prstGeom prst="roundRect">
            <a:avLst>
              <a:gd fmla="val 16667" name="adj"/>
            </a:avLst>
          </a:prstGeom>
          <a:solidFill>
            <a:srgbClr val="FFE4B2">
              <a:alpha val="42745"/>
            </a:srgbClr>
          </a:solidFill>
          <a:ln cap="flat" cmpd="sng" w="9525">
            <a:solidFill>
              <a:srgbClr val="FF7D7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FF7D7C"/>
                </a:solidFill>
                <a:latin typeface="Montserrat"/>
                <a:ea typeface="Montserrat"/>
                <a:cs typeface="Montserrat"/>
                <a:sym typeface="Montserrat"/>
              </a:rPr>
              <a:t>DIAGNÓSTICO</a:t>
            </a:r>
            <a:endParaRPr b="1" i="0" sz="1400" u="none" cap="none" strike="noStrike">
              <a:solidFill>
                <a:srgbClr val="FF7D7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3373038" y="1296050"/>
            <a:ext cx="2397900" cy="881100"/>
          </a:xfrm>
          <a:prstGeom prst="roundRect">
            <a:avLst>
              <a:gd fmla="val 16667" name="adj"/>
            </a:avLst>
          </a:prstGeom>
          <a:solidFill>
            <a:srgbClr val="FFE4B2">
              <a:alpha val="42745"/>
            </a:srgbClr>
          </a:solidFill>
          <a:ln cap="flat" cmpd="sng" w="9525">
            <a:solidFill>
              <a:srgbClr val="FF7D7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FF7D7C"/>
                </a:solidFill>
                <a:latin typeface="Montserrat"/>
                <a:ea typeface="Montserrat"/>
                <a:cs typeface="Montserrat"/>
                <a:sym typeface="Montserrat"/>
              </a:rPr>
              <a:t>DEFINIR EL PERFIL DE DESARROLLO REGIONAL</a:t>
            </a:r>
            <a:endParaRPr b="1" i="0" sz="1400" u="none" cap="none" strike="noStrike">
              <a:solidFill>
                <a:srgbClr val="FF7D7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5"/>
          <p:cNvSpPr txBox="1"/>
          <p:nvPr/>
        </p:nvSpPr>
        <p:spPr>
          <a:xfrm>
            <a:off x="1188525" y="830588"/>
            <a:ext cx="122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419" sz="18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ETAPA I</a:t>
            </a:r>
            <a:endParaRPr b="1" i="0" sz="18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5"/>
          <p:cNvSpPr txBox="1"/>
          <p:nvPr/>
        </p:nvSpPr>
        <p:spPr>
          <a:xfrm>
            <a:off x="3958800" y="773738"/>
            <a:ext cx="122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419" sz="18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ETAPA II</a:t>
            </a:r>
            <a:endParaRPr b="1" i="0" sz="18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5"/>
          <p:cNvSpPr txBox="1"/>
          <p:nvPr/>
        </p:nvSpPr>
        <p:spPr>
          <a:xfrm>
            <a:off x="6729075" y="773750"/>
            <a:ext cx="13812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419" sz="18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ETAPA III</a:t>
            </a:r>
            <a:endParaRPr b="1" i="0" sz="18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0" name="Google Shape;110;p5"/>
          <p:cNvCxnSpPr/>
          <p:nvPr/>
        </p:nvCxnSpPr>
        <p:spPr>
          <a:xfrm>
            <a:off x="3026175" y="1099550"/>
            <a:ext cx="12000" cy="1059600"/>
          </a:xfrm>
          <a:prstGeom prst="straightConnector1">
            <a:avLst/>
          </a:prstGeom>
          <a:noFill/>
          <a:ln cap="flat" cmpd="sng" w="38100">
            <a:solidFill>
              <a:srgbClr val="FF7D7C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11" name="Google Shape;111;p5"/>
          <p:cNvCxnSpPr>
            <a:endCxn id="112" idx="3"/>
          </p:cNvCxnSpPr>
          <p:nvPr/>
        </p:nvCxnSpPr>
        <p:spPr>
          <a:xfrm flipH="1">
            <a:off x="6094050" y="1147088"/>
            <a:ext cx="3900" cy="1077000"/>
          </a:xfrm>
          <a:prstGeom prst="straightConnector1">
            <a:avLst/>
          </a:prstGeom>
          <a:noFill/>
          <a:ln cap="flat" cmpd="sng" w="38100">
            <a:solidFill>
              <a:srgbClr val="FF7D7C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12" name="Google Shape;112;p5"/>
          <p:cNvSpPr/>
          <p:nvPr/>
        </p:nvSpPr>
        <p:spPr>
          <a:xfrm>
            <a:off x="5185200" y="2224088"/>
            <a:ext cx="1817700" cy="733500"/>
          </a:xfrm>
          <a:prstGeom prst="round2DiagRect">
            <a:avLst>
              <a:gd fmla="val 16667" name="adj1"/>
              <a:gd fmla="val 21912" name="adj2"/>
            </a:avLst>
          </a:prstGeom>
          <a:solidFill>
            <a:srgbClr val="1DCF7E">
              <a:alpha val="32549"/>
            </a:srgbClr>
          </a:solidFill>
          <a:ln cap="flat" cmpd="sng" w="9525">
            <a:solidFill>
              <a:srgbClr val="F17F7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F17F7E"/>
                </a:solidFill>
                <a:latin typeface="Montserrat"/>
                <a:ea typeface="Montserrat"/>
                <a:cs typeface="Montserrat"/>
                <a:sym typeface="Montserrat"/>
              </a:rPr>
              <a:t>ESTRATEGIAS</a:t>
            </a:r>
            <a:endParaRPr b="1" i="0" sz="1400" u="none" cap="none" strike="noStrike">
              <a:solidFill>
                <a:srgbClr val="F17F7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5"/>
          <p:cNvSpPr/>
          <p:nvPr/>
        </p:nvSpPr>
        <p:spPr>
          <a:xfrm>
            <a:off x="6348025" y="3397475"/>
            <a:ext cx="2178900" cy="1022700"/>
          </a:xfrm>
          <a:prstGeom prst="roundRect">
            <a:avLst>
              <a:gd fmla="val 16667" name="adj"/>
            </a:avLst>
          </a:prstGeom>
          <a:solidFill>
            <a:srgbClr val="FFE4B2">
              <a:alpha val="42745"/>
            </a:srgbClr>
          </a:solidFill>
          <a:ln cap="flat" cmpd="sng" w="9525">
            <a:solidFill>
              <a:srgbClr val="FF7D7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FF7D7C"/>
                </a:solidFill>
                <a:latin typeface="Montserrat"/>
                <a:ea typeface="Montserrat"/>
                <a:cs typeface="Montserrat"/>
                <a:sym typeface="Montserrat"/>
              </a:rPr>
              <a:t>AGENDA DE PROYECTOS</a:t>
            </a:r>
            <a:endParaRPr b="1" i="0" sz="1400" u="none" cap="none" strike="noStrike">
              <a:solidFill>
                <a:srgbClr val="FF7D7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5027741" y="4633325"/>
            <a:ext cx="1742684" cy="45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/>
        </p:nvSpPr>
        <p:spPr>
          <a:xfrm>
            <a:off x="1287875" y="3875113"/>
            <a:ext cx="4159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419" sz="1800" u="none" cap="none" strike="noStrike">
                <a:solidFill>
                  <a:srgbClr val="00B8B0"/>
                </a:solidFill>
                <a:latin typeface="Montserrat"/>
                <a:ea typeface="Montserrat"/>
                <a:cs typeface="Montserrat"/>
                <a:sym typeface="Montserrat"/>
              </a:rPr>
              <a:t>JORNADAS DE SENSIBILIZACIÓN</a:t>
            </a:r>
            <a:endParaRPr b="1" i="0" sz="1800" u="none" cap="none" strike="noStrike">
              <a:solidFill>
                <a:srgbClr val="00B8B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6" name="Google Shape;116;p5"/>
          <p:cNvCxnSpPr/>
          <p:nvPr/>
        </p:nvCxnSpPr>
        <p:spPr>
          <a:xfrm>
            <a:off x="5447075" y="4114688"/>
            <a:ext cx="797700" cy="19500"/>
          </a:xfrm>
          <a:prstGeom prst="straightConnector1">
            <a:avLst/>
          </a:prstGeom>
          <a:noFill/>
          <a:ln cap="flat" cmpd="sng" w="28575">
            <a:solidFill>
              <a:srgbClr val="00B8B0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17" name="Google Shape;117;p5"/>
          <p:cNvCxnSpPr/>
          <p:nvPr/>
        </p:nvCxnSpPr>
        <p:spPr>
          <a:xfrm>
            <a:off x="606825" y="4095200"/>
            <a:ext cx="797700" cy="19500"/>
          </a:xfrm>
          <a:prstGeom prst="straightConnector1">
            <a:avLst/>
          </a:prstGeom>
          <a:noFill/>
          <a:ln cap="flat" cmpd="sng" w="28575">
            <a:solidFill>
              <a:srgbClr val="00B8B0"/>
            </a:solidFill>
            <a:prstDash val="dot"/>
            <a:round/>
            <a:headEnd len="sm" w="sm" type="none"/>
            <a:tailEnd len="sm" w="sm" type="none"/>
          </a:ln>
        </p:spPr>
      </p:cxnSp>
      <p:pic>
        <p:nvPicPr>
          <p:cNvPr id="118" name="Google Shape;118;p5"/>
          <p:cNvPicPr preferRelativeResize="0"/>
          <p:nvPr/>
        </p:nvPicPr>
        <p:blipFill rotWithShape="1">
          <a:blip r:embed="rId5">
            <a:alphaModFix amt="82000"/>
          </a:blip>
          <a:srcRect b="0" l="19809" r="15494" t="36912"/>
          <a:stretch/>
        </p:blipFill>
        <p:spPr>
          <a:xfrm>
            <a:off x="1188525" y="2672089"/>
            <a:ext cx="1817700" cy="1008000"/>
          </a:xfrm>
          <a:prstGeom prst="flowChartAlternateProcess">
            <a:avLst/>
          </a:prstGeom>
          <a:noFill/>
          <a:ln>
            <a:noFill/>
          </a:ln>
        </p:spPr>
      </p:pic>
      <p:pic>
        <p:nvPicPr>
          <p:cNvPr id="119" name="Google Shape;119;p5"/>
          <p:cNvPicPr preferRelativeResize="0"/>
          <p:nvPr/>
        </p:nvPicPr>
        <p:blipFill rotWithShape="1">
          <a:blip r:embed="rId6">
            <a:alphaModFix amt="35000"/>
          </a:blip>
          <a:srcRect b="16604" l="15750" r="19290" t="18811"/>
          <a:stretch/>
        </p:blipFill>
        <p:spPr>
          <a:xfrm>
            <a:off x="7234775" y="-91075"/>
            <a:ext cx="2777498" cy="276317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"/>
          <p:cNvSpPr txBox="1"/>
          <p:nvPr/>
        </p:nvSpPr>
        <p:spPr>
          <a:xfrm>
            <a:off x="1061650" y="301850"/>
            <a:ext cx="3179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s-419" sz="2300" u="none" cap="none" strike="noStrike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LÍNEA DE TIEMPO</a:t>
            </a:r>
            <a:endParaRPr b="1" i="0" sz="2300" u="none" cap="none" strike="noStrike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cxnSp>
        <p:nvCxnSpPr>
          <p:cNvPr id="121" name="Google Shape;121;p5"/>
          <p:cNvCxnSpPr>
            <a:stCxn id="112" idx="0"/>
            <a:endCxn id="113" idx="0"/>
          </p:cNvCxnSpPr>
          <p:nvPr/>
        </p:nvCxnSpPr>
        <p:spPr>
          <a:xfrm>
            <a:off x="7002900" y="2590838"/>
            <a:ext cx="434700" cy="806700"/>
          </a:xfrm>
          <a:prstGeom prst="curvedConnector2">
            <a:avLst/>
          </a:prstGeom>
          <a:noFill/>
          <a:ln cap="flat" cmpd="sng" w="28575">
            <a:solidFill>
              <a:srgbClr val="FF7D7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2" name="Google Shape;122;p5"/>
          <p:cNvCxnSpPr>
            <a:stCxn id="106" idx="2"/>
            <a:endCxn id="112" idx="2"/>
          </p:cNvCxnSpPr>
          <p:nvPr/>
        </p:nvCxnSpPr>
        <p:spPr>
          <a:xfrm flipH="1" rot="-5400000">
            <a:off x="4671738" y="2077400"/>
            <a:ext cx="413700" cy="613200"/>
          </a:xfrm>
          <a:prstGeom prst="curvedConnector2">
            <a:avLst/>
          </a:prstGeom>
          <a:noFill/>
          <a:ln cap="flat" cmpd="sng" w="28575">
            <a:solidFill>
              <a:srgbClr val="FF7D7C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"/>
          <p:cNvSpPr txBox="1"/>
          <p:nvPr>
            <p:ph type="title"/>
          </p:nvPr>
        </p:nvSpPr>
        <p:spPr>
          <a:xfrm>
            <a:off x="817650" y="390675"/>
            <a:ext cx="7346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419" sz="2700">
                <a:solidFill>
                  <a:srgbClr val="FF7D7C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CAMINO AL DESARROLLO SOSTENIBLE</a:t>
            </a:r>
            <a:endParaRPr sz="2700">
              <a:solidFill>
                <a:srgbClr val="FF7D7C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28" name="Google Shape;1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129" name="Google Shape;129;p6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6"/>
          <p:cNvSpPr txBox="1"/>
          <p:nvPr/>
        </p:nvSpPr>
        <p:spPr>
          <a:xfrm>
            <a:off x="817650" y="740088"/>
            <a:ext cx="7738800" cy="36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b="1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preponderancia del sector primario y su imbricación social en la Microrregión CN PBA</a:t>
            </a: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obliga a que cualquier proyecto de desarrollo económico sustentable sea complementario de esta actividad. </a:t>
            </a:r>
            <a:endParaRPr b="0" i="0" sz="16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Se recomienda comenzar a </a:t>
            </a:r>
            <a:r>
              <a:rPr b="0" i="0" lang="es-419" sz="1600" u="none" cap="none" strike="noStrike">
                <a:solidFill>
                  <a:srgbClr val="FF7D7C"/>
                </a:solidFill>
                <a:latin typeface="Montserrat"/>
                <a:ea typeface="Montserrat"/>
                <a:cs typeface="Montserrat"/>
                <a:sym typeface="Montserrat"/>
              </a:rPr>
              <a:t>promover proyectos vinculados a este sector que generen mayor demanda de mano de obra (industria y servicios) y empleos de calidad.</a:t>
            </a:r>
            <a:endParaRPr b="0" i="0" sz="1600" u="none" cap="none" strike="noStrike">
              <a:solidFill>
                <a:srgbClr val="FF7D7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419" sz="1600" u="none" cap="none" strike="noStrike">
                <a:solidFill>
                  <a:schemeClr val="dk2"/>
                </a:solidFill>
                <a:highlight>
                  <a:srgbClr val="F3F3F3"/>
                </a:highlight>
                <a:latin typeface="Montserrat"/>
                <a:ea typeface="Montserrat"/>
                <a:cs typeface="Montserrat"/>
                <a:sym typeface="Montserrat"/>
              </a:rPr>
              <a:t>Para ello se trabajó sobre:</a:t>
            </a:r>
            <a:endParaRPr b="0" i="0" sz="1600" u="none" cap="none" strike="noStrike">
              <a:solidFill>
                <a:schemeClr val="dk2"/>
              </a:solidFill>
              <a:highlight>
                <a:srgbClr val="F3F3F3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1600"/>
              <a:buFont typeface="Montserrat"/>
              <a:buAutoNum type="arabicPeriod"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 cadena productiva agroindustrial, </a:t>
            </a:r>
            <a:endParaRPr b="0" i="0" sz="16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1600"/>
              <a:buFont typeface="Montserrat"/>
              <a:buAutoNum type="arabicPeriod"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el desarrollo de tecnología e innovación aplicada a la misma, </a:t>
            </a:r>
            <a:endParaRPr b="0" i="0" sz="16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1600"/>
              <a:buFont typeface="Montserrat"/>
              <a:buAutoNum type="arabicPeriod"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 infraestructura necesaria y </a:t>
            </a:r>
            <a:endParaRPr b="0" i="0" sz="16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1DCF7E"/>
              </a:buClr>
              <a:buSzPts val="1600"/>
              <a:buFont typeface="Montserrat"/>
              <a:buAutoNum type="arabicPeriod"/>
            </a:pPr>
            <a:r>
              <a:rPr b="0" i="0" lang="es-419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 formación de instituciones y capital humano requerido para ello.</a:t>
            </a:r>
            <a:endParaRPr b="0" i="0" sz="18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1" name="Google Shape;131;p6"/>
          <p:cNvPicPr preferRelativeResize="0"/>
          <p:nvPr/>
        </p:nvPicPr>
        <p:blipFill rotWithShape="1">
          <a:blip r:embed="rId5">
            <a:alphaModFix amt="70000"/>
          </a:blip>
          <a:srcRect b="0" l="0" r="0" t="0"/>
          <a:stretch/>
        </p:blipFill>
        <p:spPr>
          <a:xfrm>
            <a:off x="7148850" y="2317263"/>
            <a:ext cx="1699500" cy="1019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32" name="Google Shape;132;p6"/>
          <p:cNvPicPr preferRelativeResize="0"/>
          <p:nvPr/>
        </p:nvPicPr>
        <p:blipFill rotWithShape="1">
          <a:blip r:embed="rId6">
            <a:alphaModFix/>
          </a:blip>
          <a:srcRect b="29566" l="19650" r="18197" t="7416"/>
          <a:stretch/>
        </p:blipFill>
        <p:spPr>
          <a:xfrm>
            <a:off x="948625" y="390669"/>
            <a:ext cx="548700" cy="514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7" title="URB  (7) sateliteferroviario.com.ar.jpg"/>
          <p:cNvPicPr preferRelativeResize="0"/>
          <p:nvPr/>
        </p:nvPicPr>
        <p:blipFill rotWithShape="1">
          <a:blip r:embed="rId4">
            <a:alphaModFix/>
          </a:blip>
          <a:srcRect b="46219" l="0" r="10928" t="0"/>
          <a:stretch/>
        </p:blipFill>
        <p:spPr>
          <a:xfrm>
            <a:off x="283099" y="1659888"/>
            <a:ext cx="1747700" cy="50752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  <p:pic>
        <p:nvPicPr>
          <p:cNvPr id="139" name="Google Shape;139;p7"/>
          <p:cNvPicPr preferRelativeResize="0"/>
          <p:nvPr/>
        </p:nvPicPr>
        <p:blipFill rotWithShape="1">
          <a:blip r:embed="rId5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7"/>
          <p:cNvSpPr txBox="1"/>
          <p:nvPr/>
        </p:nvSpPr>
        <p:spPr>
          <a:xfrm>
            <a:off x="799775" y="738400"/>
            <a:ext cx="6934500" cy="34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719999" marR="795093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419" sz="145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Crear, fortalecer y consolidar el espacio de gestión Microrregional para el desarrollo.</a:t>
            </a:r>
            <a:endParaRPr b="0" i="0" sz="145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8000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419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Generar un proyecto territorial urbano regional basado en el respeto al ambiente, Integrando infraestructura y conectividad.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89999" marR="90844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419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Consolidar al sector agrícola y agroindustrial como motor productivo de la microrregión y desarrollar las tecnologías e innovación aplicadas a la producción y al desarrollo.</a:t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9900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419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los principios de la economía circular, la gestión sostenible de residuos y la reutilización de materiales en los sistemas metabólicos y de eliminación de residuos urbanos. </a:t>
            </a:r>
            <a:endParaRPr b="0" i="0" sz="19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7"/>
          <p:cNvSpPr txBox="1"/>
          <p:nvPr/>
        </p:nvSpPr>
        <p:spPr>
          <a:xfrm>
            <a:off x="978300" y="0"/>
            <a:ext cx="24765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s-419" sz="2500" u="none" cap="none" strike="noStrike">
                <a:solidFill>
                  <a:srgbClr val="00B8B0"/>
                </a:solidFill>
                <a:latin typeface="Baloo 2"/>
                <a:ea typeface="Baloo 2"/>
                <a:cs typeface="Baloo 2"/>
                <a:sym typeface="Baloo 2"/>
              </a:rPr>
              <a:t>LINEAMIENTOS ESTRATÉGICOS</a:t>
            </a:r>
            <a:endParaRPr b="1" i="0" sz="2500" u="none" cap="none" strike="noStrike">
              <a:solidFill>
                <a:srgbClr val="00B8B0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42" name="Google Shape;142;p7"/>
          <p:cNvSpPr txBox="1"/>
          <p:nvPr/>
        </p:nvSpPr>
        <p:spPr>
          <a:xfrm flipH="1">
            <a:off x="2121424" y="1469957"/>
            <a:ext cx="5838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b="1" i="0" lang="es-419" sz="4300" u="none" cap="none" strike="noStrike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2</a:t>
            </a:r>
            <a:endParaRPr b="1" i="0" sz="4300" u="none" cap="none" strike="noStrike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43" name="Google Shape;143;p7"/>
          <p:cNvSpPr txBox="1"/>
          <p:nvPr/>
        </p:nvSpPr>
        <p:spPr>
          <a:xfrm>
            <a:off x="1123100" y="713200"/>
            <a:ext cx="3573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es-419" sz="3700" u="none" cap="none" strike="noStrike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1</a:t>
            </a:r>
            <a:endParaRPr b="1" i="0" sz="3700" u="none" cap="none" strike="noStrike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44" name="Google Shape;144;p7"/>
          <p:cNvSpPr txBox="1"/>
          <p:nvPr/>
        </p:nvSpPr>
        <p:spPr>
          <a:xfrm>
            <a:off x="1442750" y="3446075"/>
            <a:ext cx="3573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b="1" i="0" lang="es-419" sz="4300" u="none" cap="none" strike="noStrike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4</a:t>
            </a:r>
            <a:endParaRPr b="1" i="0" sz="4300" u="none" cap="none" strike="noStrike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45" name="Google Shape;145;p7"/>
          <p:cNvSpPr txBox="1"/>
          <p:nvPr/>
        </p:nvSpPr>
        <p:spPr>
          <a:xfrm>
            <a:off x="490150" y="2316550"/>
            <a:ext cx="357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b="1" i="0" lang="es-419" sz="4900" u="none" cap="none" strike="noStrike">
                <a:solidFill>
                  <a:srgbClr val="FF7D7C"/>
                </a:solidFill>
                <a:latin typeface="Baloo 2"/>
                <a:ea typeface="Baloo 2"/>
                <a:cs typeface="Baloo 2"/>
                <a:sym typeface="Baloo 2"/>
              </a:rPr>
              <a:t>3</a:t>
            </a:r>
            <a:endParaRPr b="1" i="0" sz="4900" u="none" cap="none" strike="noStrike">
              <a:solidFill>
                <a:srgbClr val="FF7D7C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146" name="Google Shape;146;p7" title="URB  (4) Elaboración propia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91661" y="623350"/>
            <a:ext cx="1197389" cy="84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652345" y="2316541"/>
            <a:ext cx="1368805" cy="93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7"/>
          <p:cNvPicPr preferRelativeResize="0"/>
          <p:nvPr/>
        </p:nvPicPr>
        <p:blipFill rotWithShape="1">
          <a:blip r:embed="rId8">
            <a:alphaModFix/>
          </a:blip>
          <a:srcRect b="9573" l="0" r="0" t="19146"/>
          <a:stretch/>
        </p:blipFill>
        <p:spPr>
          <a:xfrm>
            <a:off x="283100" y="3246121"/>
            <a:ext cx="1197300" cy="10668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"/>
          <p:cNvSpPr txBox="1"/>
          <p:nvPr>
            <p:ph type="title"/>
          </p:nvPr>
        </p:nvSpPr>
        <p:spPr>
          <a:xfrm>
            <a:off x="868350" y="840250"/>
            <a:ext cx="76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7429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-419" sz="30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L1/</a:t>
            </a:r>
            <a:r>
              <a:rPr b="1" lang="es-419" sz="2400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 Crear, fortalecer y consolidar el espacio de gestión Microrregional para el desarrollo.</a:t>
            </a:r>
            <a:endParaRPr b="1" sz="2400">
              <a:solidFill>
                <a:srgbClr val="F17F7E"/>
              </a:solidFill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54" name="Google Shape;154;p8"/>
          <p:cNvSpPr txBox="1"/>
          <p:nvPr>
            <p:ph idx="1" type="body"/>
          </p:nvPr>
        </p:nvSpPr>
        <p:spPr>
          <a:xfrm>
            <a:off x="769950" y="1735500"/>
            <a:ext cx="76041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s-419" sz="2300">
                <a:solidFill>
                  <a:srgbClr val="92D050"/>
                </a:solidFill>
                <a:latin typeface="Baloo 2"/>
                <a:ea typeface="Baloo 2"/>
                <a:cs typeface="Baloo 2"/>
                <a:sym typeface="Baloo 2"/>
              </a:rPr>
              <a:t>Objetivos:</a:t>
            </a:r>
            <a:endParaRPr b="1" sz="2300">
              <a:solidFill>
                <a:srgbClr val="92D050"/>
              </a:solidFill>
              <a:latin typeface="Baloo 2"/>
              <a:ea typeface="Baloo 2"/>
              <a:cs typeface="Baloo 2"/>
              <a:sym typeface="Baloo 2"/>
            </a:endParaRPr>
          </a:p>
          <a:p>
            <a:pPr indent="-349250" lvl="0" marL="457200" marR="74295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17F7E"/>
              </a:buClr>
              <a:buSzPts val="1900"/>
              <a:buChar char="■"/>
            </a:pPr>
            <a:r>
              <a:rPr lang="es-419" sz="1700">
                <a:solidFill>
                  <a:srgbClr val="434343"/>
                </a:solidFill>
              </a:rPr>
              <a:t>Consolidar institucionalidad</a:t>
            </a:r>
            <a:endParaRPr sz="1700">
              <a:solidFill>
                <a:srgbClr val="434343"/>
              </a:solidFill>
            </a:endParaRPr>
          </a:p>
          <a:p>
            <a:pPr indent="-349250" lvl="0" marL="457200" marR="74295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17F7E"/>
              </a:buClr>
              <a:buSzPts val="1900"/>
              <a:buChar char="■"/>
            </a:pPr>
            <a:r>
              <a:rPr lang="es-419" sz="1700">
                <a:solidFill>
                  <a:srgbClr val="434343"/>
                </a:solidFill>
              </a:rPr>
              <a:t>Crear un “ambiente favorable” para el desarrollo territorial </a:t>
            </a:r>
            <a:endParaRPr sz="1700">
              <a:solidFill>
                <a:srgbClr val="434343"/>
              </a:solidFill>
            </a:endParaRPr>
          </a:p>
          <a:p>
            <a:pPr indent="-349250" lvl="0" marL="457200" marR="74295" rtl="0" algn="just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F17F7E"/>
              </a:buClr>
              <a:buSzPts val="1900"/>
              <a:buChar char="■"/>
            </a:pPr>
            <a:r>
              <a:rPr lang="es-419" sz="1700">
                <a:solidFill>
                  <a:srgbClr val="434343"/>
                </a:solidFill>
              </a:rPr>
              <a:t>sentar las bases de una nueva cultura empresarial, basada en la colaboración público-privada y en la capacidad de innovación local y regional.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55" name="Google Shape;15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/>
          </a:p>
        </p:txBody>
      </p:sp>
      <p:pic>
        <p:nvPicPr>
          <p:cNvPr id="156" name="Google Shape;156;p8"/>
          <p:cNvPicPr preferRelativeResize="0"/>
          <p:nvPr/>
        </p:nvPicPr>
        <p:blipFill rotWithShape="1">
          <a:blip r:embed="rId4">
            <a:alphaModFix/>
          </a:blip>
          <a:srcRect b="9705" l="10626" r="0" t="0"/>
          <a:stretch/>
        </p:blipFill>
        <p:spPr>
          <a:xfrm>
            <a:off x="4921225" y="4606263"/>
            <a:ext cx="1950725" cy="50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8" title="URB  (4) Elaboración propia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62275" y="1412950"/>
            <a:ext cx="2087593" cy="14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b="1" lang="es-419" sz="2200">
                <a:latin typeface="Baloo 2"/>
                <a:ea typeface="Baloo 2"/>
                <a:cs typeface="Baloo 2"/>
                <a:sym typeface="Baloo 2"/>
              </a:rPr>
              <a:t>‹#›</a:t>
            </a:fld>
            <a:endParaRPr b="1" sz="2200">
              <a:latin typeface="Baloo 2"/>
              <a:ea typeface="Baloo 2"/>
              <a:cs typeface="Baloo 2"/>
              <a:sym typeface="Baloo 2"/>
            </a:endParaRPr>
          </a:p>
        </p:txBody>
      </p:sp>
      <p:sp>
        <p:nvSpPr>
          <p:cNvPr id="163" name="Google Shape;163;p9"/>
          <p:cNvSpPr txBox="1"/>
          <p:nvPr/>
        </p:nvSpPr>
        <p:spPr>
          <a:xfrm>
            <a:off x="702475" y="2000250"/>
            <a:ext cx="73602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2100"/>
              <a:buFont typeface="Arial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Creación de Unidad de Coordinación Ejecutiva.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CF7E"/>
              </a:buClr>
              <a:buSzPts val="2100"/>
              <a:buFont typeface="Arial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(ADR)  Creación de la Agencia de Desarrollo Regional.</a:t>
            </a:r>
            <a:endParaRPr b="0" i="0" sz="2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1950" lvl="0" marL="457200" marR="74295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1DCF7E"/>
              </a:buClr>
              <a:buSzPts val="2100"/>
              <a:buFont typeface="Arial"/>
              <a:buAutoNum type="arabicPeriod"/>
            </a:pPr>
            <a:r>
              <a:rPr b="0" i="0" lang="es-419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Encuesta Productiva</a:t>
            </a:r>
            <a:endParaRPr b="0" i="0" sz="27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9"/>
          <p:cNvSpPr txBox="1"/>
          <p:nvPr/>
        </p:nvSpPr>
        <p:spPr>
          <a:xfrm>
            <a:off x="942550" y="885225"/>
            <a:ext cx="33813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s-419" sz="3700" u="none" cap="none" strike="noStrike">
                <a:solidFill>
                  <a:srgbClr val="F17F7E"/>
                </a:solidFill>
                <a:highlight>
                  <a:schemeClr val="lt2"/>
                </a:highlight>
                <a:latin typeface="Baloo 2"/>
                <a:ea typeface="Baloo 2"/>
                <a:cs typeface="Baloo 2"/>
                <a:sym typeface="Baloo 2"/>
              </a:rPr>
              <a:t>los proyectos </a:t>
            </a:r>
            <a:endParaRPr b="0" i="0" sz="3700" u="none" cap="none" strike="noStrike">
              <a:solidFill>
                <a:srgbClr val="F17F7E"/>
              </a:solidFill>
              <a:highlight>
                <a:schemeClr val="lt2"/>
              </a:highlight>
              <a:latin typeface="Baloo 2"/>
              <a:ea typeface="Baloo 2"/>
              <a:cs typeface="Baloo 2"/>
              <a:sym typeface="Baloo 2"/>
            </a:endParaRPr>
          </a:p>
        </p:txBody>
      </p:sp>
      <p:pic>
        <p:nvPicPr>
          <p:cNvPr id="165" name="Google Shape;16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6952" y="2984725"/>
            <a:ext cx="2087325" cy="189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9"/>
          <p:cNvSpPr txBox="1"/>
          <p:nvPr/>
        </p:nvSpPr>
        <p:spPr>
          <a:xfrm>
            <a:off x="942550" y="0"/>
            <a:ext cx="833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74295" rtl="0" algn="just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L1/</a:t>
            </a:r>
            <a:r>
              <a:rPr b="1" i="0" lang="es-419" sz="2400" u="none" cap="none" strike="noStrike">
                <a:solidFill>
                  <a:srgbClr val="F17F7E"/>
                </a:solidFill>
                <a:latin typeface="Baloo 2"/>
                <a:ea typeface="Baloo 2"/>
                <a:cs typeface="Baloo 2"/>
                <a:sym typeface="Baloo 2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